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60" r:id="rId3"/>
    <p:sldId id="403" r:id="rId4"/>
    <p:sldId id="383" r:id="rId5"/>
    <p:sldId id="338" r:id="rId6"/>
    <p:sldId id="365" r:id="rId7"/>
    <p:sldId id="374" r:id="rId8"/>
    <p:sldId id="404" r:id="rId9"/>
    <p:sldId id="405" r:id="rId10"/>
    <p:sldId id="406" r:id="rId11"/>
    <p:sldId id="354" r:id="rId12"/>
    <p:sldId id="407" r:id="rId13"/>
    <p:sldId id="399" r:id="rId14"/>
    <p:sldId id="384" r:id="rId15"/>
    <p:sldId id="408" r:id="rId16"/>
    <p:sldId id="409" r:id="rId17"/>
    <p:sldId id="387" r:id="rId18"/>
    <p:sldId id="395" r:id="rId19"/>
    <p:sldId id="396" r:id="rId20"/>
    <p:sldId id="388" r:id="rId21"/>
    <p:sldId id="391" r:id="rId22"/>
    <p:sldId id="410" r:id="rId23"/>
    <p:sldId id="353" r:id="rId24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FF6600"/>
    <a:srgbClr val="DDA819"/>
    <a:srgbClr val="FFD13F"/>
    <a:srgbClr val="93C900"/>
    <a:srgbClr val="009674"/>
    <a:srgbClr val="008CC9"/>
    <a:srgbClr val="C14779"/>
    <a:srgbClr val="B66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hais.vizioli\Documents\RPPS%20uni&#227;o\RPPS%20uni&#227;o%20-%20s&#233;rie%20hist&#243;ric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hais.vizioli\Documents\RPPS%20uni&#227;o\RPPS%20uni&#227;o%20-%20s&#233;rie%20hist&#243;ric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is.vizioli\AppData\Local\Microsoft\Windows\INetCache\Content.Outlook\DB6C7GRA\Gr&#225;ficos%20e%20Tabelas%20Informe%20SPREV%20consolidado%20(0000000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Planilha1!$B$29</c:f>
              <c:strCache>
                <c:ptCount val="1"/>
                <c:pt idx="0">
                  <c:v>Arrecadação Líquida</c:v>
                </c:pt>
              </c:strCache>
            </c:strRef>
          </c:tx>
          <c:spPr>
            <a:ln w="31750" cap="rnd">
              <a:solidFill>
                <a:srgbClr val="76AE6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6AE61"/>
              </a:solidFill>
              <a:ln w="101600">
                <a:solidFill>
                  <a:srgbClr val="76AE61"/>
                </a:solidFill>
              </a:ln>
              <a:effectLst/>
            </c:spPr>
          </c:marker>
          <c:dLbls>
            <c:spPr>
              <a:noFill/>
              <a:ln w="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Planilha1!$C$28:$L$28</c:f>
              <c:numCache>
                <c:formatCode>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Planilha1!$C$29:$L$29</c:f>
              <c:numCache>
                <c:formatCode>#,##0</c:formatCode>
                <c:ptCount val="10"/>
                <c:pt idx="0">
                  <c:v>347.03425529315928</c:v>
                </c:pt>
                <c:pt idx="1">
                  <c:v>381.12338260271957</c:v>
                </c:pt>
                <c:pt idx="2">
                  <c:v>400.84641758885095</c:v>
                </c:pt>
                <c:pt idx="3">
                  <c:v>424.15491569409255</c:v>
                </c:pt>
                <c:pt idx="4">
                  <c:v>435.07443242639454</c:v>
                </c:pt>
                <c:pt idx="5">
                  <c:v>405.65825556626515</c:v>
                </c:pt>
                <c:pt idx="6">
                  <c:v>393.38492053114857</c:v>
                </c:pt>
                <c:pt idx="7">
                  <c:v>404.09719390221608</c:v>
                </c:pt>
                <c:pt idx="8">
                  <c:v>407.24646018819828</c:v>
                </c:pt>
                <c:pt idx="9">
                  <c:v>413.33129458846997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5D-494E-B177-18BA3B297751}"/>
            </c:ext>
          </c:extLst>
        </c:ser>
        <c:ser>
          <c:idx val="1"/>
          <c:order val="1"/>
          <c:tx>
            <c:strRef>
              <c:f>Planilha1!$B$30</c:f>
              <c:strCache>
                <c:ptCount val="1"/>
                <c:pt idx="0">
                  <c:v>Despesa</c:v>
                </c:pt>
              </c:strCache>
            </c:strRef>
          </c:tx>
          <c:spPr>
            <a:ln w="31750" cap="rnd">
              <a:solidFill>
                <a:srgbClr val="006C6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6C67"/>
              </a:solidFill>
              <a:ln w="101600">
                <a:solidFill>
                  <a:srgbClr val="006C67"/>
                </a:solidFill>
              </a:ln>
              <a:effectLst/>
            </c:spPr>
          </c:marker>
          <c:dPt>
            <c:idx val="7"/>
            <c:marker>
              <c:symbol val="circle"/>
              <c:size val="17"/>
              <c:spPr>
                <a:solidFill>
                  <a:srgbClr val="006C67"/>
                </a:solidFill>
                <a:ln w="101600">
                  <a:solidFill>
                    <a:srgbClr val="006C67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5D-494E-B177-18BA3B2977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Planilha1!$C$28:$L$28</c:f>
              <c:numCache>
                <c:formatCode>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Planilha1!$C$30:$L$30</c:f>
              <c:numCache>
                <c:formatCode>#,##0</c:formatCode>
                <c:ptCount val="10"/>
                <c:pt idx="0">
                  <c:v>417.25397566301626</c:v>
                </c:pt>
                <c:pt idx="1">
                  <c:v>436.21879474808497</c:v>
                </c:pt>
                <c:pt idx="2">
                  <c:v>460.1886142065681</c:v>
                </c:pt>
                <c:pt idx="3">
                  <c:v>493.0037966215184</c:v>
                </c:pt>
                <c:pt idx="4">
                  <c:v>508.16382976902321</c:v>
                </c:pt>
                <c:pt idx="5">
                  <c:v>505.04622447721306</c:v>
                </c:pt>
                <c:pt idx="6">
                  <c:v>557.8555606527209</c:v>
                </c:pt>
                <c:pt idx="7">
                  <c:v>600.81682362293111</c:v>
                </c:pt>
                <c:pt idx="8">
                  <c:v>610.45956857867986</c:v>
                </c:pt>
                <c:pt idx="9">
                  <c:v>626.51037506631008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5D-494E-B177-18BA3B297751}"/>
            </c:ext>
          </c:extLst>
        </c:ser>
        <c:ser>
          <c:idx val="2"/>
          <c:order val="2"/>
          <c:tx>
            <c:strRef>
              <c:f>Planilha1!$B$31</c:f>
              <c:strCache>
                <c:ptCount val="1"/>
                <c:pt idx="0">
                  <c:v>Resultado</c:v>
                </c:pt>
              </c:strCache>
            </c:strRef>
          </c:tx>
          <c:spPr>
            <a:ln w="31750" cap="rnd">
              <a:solidFill>
                <a:srgbClr val="EC660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C6607"/>
              </a:solidFill>
              <a:ln w="101600">
                <a:solidFill>
                  <a:srgbClr val="EC6607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Planilha1!$C$28:$L$28</c:f>
              <c:numCache>
                <c:formatCode>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Planilha1!$C$31:$L$31</c:f>
              <c:numCache>
                <c:formatCode>#,##0</c:formatCode>
                <c:ptCount val="10"/>
                <c:pt idx="0">
                  <c:v>-70.219720369857001</c:v>
                </c:pt>
                <c:pt idx="1">
                  <c:v>-55.095412145365366</c:v>
                </c:pt>
                <c:pt idx="2">
                  <c:v>-59.342196617717171</c:v>
                </c:pt>
                <c:pt idx="3">
                  <c:v>-68.848880927425839</c:v>
                </c:pt>
                <c:pt idx="4">
                  <c:v>-73.089397342628644</c:v>
                </c:pt>
                <c:pt idx="5">
                  <c:v>-99.387968910947933</c:v>
                </c:pt>
                <c:pt idx="6">
                  <c:v>-164.47064012157236</c:v>
                </c:pt>
                <c:pt idx="7">
                  <c:v>-196.71962972071506</c:v>
                </c:pt>
                <c:pt idx="8">
                  <c:v>-203.21310839048149</c:v>
                </c:pt>
                <c:pt idx="9">
                  <c:v>-213.1790804778401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75D-494E-B177-18BA3B2977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1822416"/>
        <c:axId val="431822976"/>
      </c:lineChart>
      <c:catAx>
        <c:axId val="4318224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431822976"/>
        <c:crosses val="autoZero"/>
        <c:auto val="1"/>
        <c:lblAlgn val="ctr"/>
        <c:lblOffset val="100"/>
        <c:noMultiLvlLbl val="0"/>
      </c:catAx>
      <c:valAx>
        <c:axId val="4318229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318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>
          <a:latin typeface="Verdana" panose="020B0604030504040204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Planilha1!$B$35</c:f>
              <c:strCache>
                <c:ptCount val="1"/>
                <c:pt idx="0">
                  <c:v>Receitas</c:v>
                </c:pt>
              </c:strCache>
            </c:strRef>
          </c:tx>
          <c:spPr>
            <a:ln w="31750" cap="rnd">
              <a:solidFill>
                <a:srgbClr val="76AE6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6AE61"/>
              </a:solidFill>
              <a:ln w="101600">
                <a:solidFill>
                  <a:srgbClr val="76AE61"/>
                </a:solidFill>
              </a:ln>
              <a:effectLst/>
            </c:spPr>
          </c:marker>
          <c:dLbls>
            <c:spPr>
              <a:noFill/>
              <a:ln w="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Planilha1!$C$34:$L$34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Planilha1!$C$35:$L$35</c:f>
              <c:numCache>
                <c:formatCode>0</c:formatCode>
                <c:ptCount val="10"/>
                <c:pt idx="0">
                  <c:v>34.385689882454201</c:v>
                </c:pt>
                <c:pt idx="1">
                  <c:v>35.229451799577788</c:v>
                </c:pt>
                <c:pt idx="2">
                  <c:v>33.714937957209045</c:v>
                </c:pt>
                <c:pt idx="3">
                  <c:v>34.153036300774581</c:v>
                </c:pt>
                <c:pt idx="4">
                  <c:v>35.234997149162794</c:v>
                </c:pt>
                <c:pt idx="5">
                  <c:v>34.678090513289249</c:v>
                </c:pt>
                <c:pt idx="6">
                  <c:v>33.798323589334572</c:v>
                </c:pt>
                <c:pt idx="7">
                  <c:v>36.16729074011451</c:v>
                </c:pt>
                <c:pt idx="8">
                  <c:v>34.907699630367048</c:v>
                </c:pt>
                <c:pt idx="9">
                  <c:v>33.166945562449996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31-46C0-A02E-7506EF04F1D5}"/>
            </c:ext>
          </c:extLst>
        </c:ser>
        <c:ser>
          <c:idx val="1"/>
          <c:order val="1"/>
          <c:tx>
            <c:strRef>
              <c:f>Planilha1!$B$36</c:f>
              <c:strCache>
                <c:ptCount val="1"/>
                <c:pt idx="0">
                  <c:v>Despesas</c:v>
                </c:pt>
              </c:strCache>
            </c:strRef>
          </c:tx>
          <c:spPr>
            <a:ln w="31750" cap="rnd">
              <a:solidFill>
                <a:srgbClr val="006C6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6C67"/>
              </a:solidFill>
              <a:ln w="101600">
                <a:solidFill>
                  <a:srgbClr val="006C67"/>
                </a:solidFill>
              </a:ln>
              <a:effectLst/>
            </c:spPr>
          </c:marker>
          <c:dPt>
            <c:idx val="7"/>
            <c:marker>
              <c:symbol val="circle"/>
              <c:size val="17"/>
              <c:spPr>
                <a:solidFill>
                  <a:srgbClr val="006C67"/>
                </a:solidFill>
                <a:ln w="101600">
                  <a:solidFill>
                    <a:srgbClr val="006C67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031-46C0-A02E-7506EF04F1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Planilha1!$C$34:$L$34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Planilha1!$C$36:$L$36</c:f>
              <c:numCache>
                <c:formatCode>0</c:formatCode>
                <c:ptCount val="10"/>
                <c:pt idx="0">
                  <c:v>64.671500645947006</c:v>
                </c:pt>
                <c:pt idx="1">
                  <c:v>65.735018420554283</c:v>
                </c:pt>
                <c:pt idx="2">
                  <c:v>77.351518341658036</c:v>
                </c:pt>
                <c:pt idx="3">
                  <c:v>79.339345077881461</c:v>
                </c:pt>
                <c:pt idx="4">
                  <c:v>79.448940592058037</c:v>
                </c:pt>
                <c:pt idx="5">
                  <c:v>76.944454202292931</c:v>
                </c:pt>
                <c:pt idx="6">
                  <c:v>76.538045272461474</c:v>
                </c:pt>
                <c:pt idx="7">
                  <c:v>84.561899818714608</c:v>
                </c:pt>
                <c:pt idx="8">
                  <c:v>83.457315126476104</c:v>
                </c:pt>
                <c:pt idx="9">
                  <c:v>86.256682460799993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31-46C0-A02E-7506EF04F1D5}"/>
            </c:ext>
          </c:extLst>
        </c:ser>
        <c:ser>
          <c:idx val="2"/>
          <c:order val="2"/>
          <c:tx>
            <c:strRef>
              <c:f>Planilha1!$B$37</c:f>
              <c:strCache>
                <c:ptCount val="1"/>
                <c:pt idx="0">
                  <c:v>Resultado</c:v>
                </c:pt>
              </c:strCache>
            </c:strRef>
          </c:tx>
          <c:spPr>
            <a:ln w="31750" cap="rnd">
              <a:solidFill>
                <a:srgbClr val="EC6607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C6607"/>
              </a:solidFill>
              <a:ln w="101600">
                <a:solidFill>
                  <a:srgbClr val="EC6607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Planilha1!$C$34:$L$34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Planilha1!$C$37:$L$37</c:f>
              <c:numCache>
                <c:formatCode>0</c:formatCode>
                <c:ptCount val="10"/>
                <c:pt idx="0">
                  <c:v>-30.285810763492801</c:v>
                </c:pt>
                <c:pt idx="1">
                  <c:v>-30.505566620976495</c:v>
                </c:pt>
                <c:pt idx="2">
                  <c:v>-43.636580384448997</c:v>
                </c:pt>
                <c:pt idx="3">
                  <c:v>-45.186308777106866</c:v>
                </c:pt>
                <c:pt idx="4">
                  <c:v>-44.213943442895243</c:v>
                </c:pt>
                <c:pt idx="5">
                  <c:v>-42.266363689003668</c:v>
                </c:pt>
                <c:pt idx="6">
                  <c:v>-42.739721683126902</c:v>
                </c:pt>
                <c:pt idx="7">
                  <c:v>-48.394609078600091</c:v>
                </c:pt>
                <c:pt idx="8">
                  <c:v>-48.549615496109055</c:v>
                </c:pt>
                <c:pt idx="9">
                  <c:v>-53.08973689834999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031-46C0-A02E-7506EF04F1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1500416"/>
        <c:axId val="431496496"/>
      </c:lineChart>
      <c:catAx>
        <c:axId val="4315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431496496"/>
        <c:crosses val="autoZero"/>
        <c:auto val="1"/>
        <c:lblAlgn val="ctr"/>
        <c:lblOffset val="100"/>
        <c:noMultiLvlLbl val="0"/>
      </c:catAx>
      <c:valAx>
        <c:axId val="431496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43150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340551181102349E-2"/>
          <c:y val="0.89980570137066196"/>
          <c:w val="0.84198556430446192"/>
          <c:h val="0.1001942986293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>
          <a:latin typeface="Verdana" panose="020B0604030504040204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'W:\01 - CGEAC\07 - Conjuntura e Estatísticas\Novo relatório da SPREV\[ESBOÇO BOLETIM_SRPPS tabelas.xlsx]BD DOS GRÁFICOS'!$C$23</c:f>
              <c:strCache>
                <c:ptCount val="1"/>
                <c:pt idx="0">
                  <c:v>Resultado Atuarial</c:v>
                </c:pt>
              </c:strCache>
            </c:strRef>
          </c:tx>
          <c:spPr>
            <a:solidFill>
              <a:srgbClr val="006C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C6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9F-4DCB-BD74-05DA3DBC923D}"/>
              </c:ext>
            </c:extLst>
          </c:dPt>
          <c:dPt>
            <c:idx val="1"/>
            <c:invertIfNegative val="0"/>
            <c:bubble3D val="0"/>
            <c:spPr>
              <a:solidFill>
                <a:srgbClr val="006C6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9F-4DCB-BD74-05DA3DBC923D}"/>
              </c:ext>
            </c:extLst>
          </c:dPt>
          <c:dPt>
            <c:idx val="2"/>
            <c:invertIfNegative val="0"/>
            <c:bubble3D val="0"/>
            <c:spPr>
              <a:solidFill>
                <a:srgbClr val="006C6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9F-4DCB-BD74-05DA3DBC923D}"/>
              </c:ext>
            </c:extLst>
          </c:dPt>
          <c:dPt>
            <c:idx val="3"/>
            <c:invertIfNegative val="0"/>
            <c:bubble3D val="0"/>
            <c:spPr>
              <a:solidFill>
                <a:srgbClr val="76AE6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9F-4DCB-BD74-05DA3DBC923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'[38]BD DOS GRÁFICOS'!$B$24:$B$27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'[38]BD DOS GRÁFICOS'!$C$24:$C$27</c:f>
              <c:numCache>
                <c:formatCode>General</c:formatCode>
                <c:ptCount val="4"/>
                <c:pt idx="0">
                  <c:v>-1364.5026847010602</c:v>
                </c:pt>
                <c:pt idx="1">
                  <c:v>-1199.12676649731</c:v>
                </c:pt>
                <c:pt idx="2">
                  <c:v>-1220.5999999999999</c:v>
                </c:pt>
                <c:pt idx="3">
                  <c:v>-1063.6400000000001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9F-4DCB-BD74-05DA3DBC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431513296"/>
        <c:axId val="431513856"/>
      </c:barChart>
      <c:dateAx>
        <c:axId val="43151329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431513856"/>
        <c:crosses val="autoZero"/>
        <c:auto val="0"/>
        <c:lblOffset val="100"/>
        <c:baseTimeUnit val="days"/>
      </c:dateAx>
      <c:valAx>
        <c:axId val="4315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43151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2683-BB6C-40E3-AF31-5C08855255DC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88DB-C15A-46D6-9E55-5C7F99CA99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4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79BA-6AA5-43D2-B090-CDAE88B4DB65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965B5-E836-4CDD-AF03-70C1D4D41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1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CEBD-067D-4BC9-B2DC-569E0D54A90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6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CEBD-067D-4BC9-B2DC-569E0D54A90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4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CEBD-067D-4BC9-B2DC-569E0D54A90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CEBD-067D-4BC9-B2DC-569E0D54A90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1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1353162"/>
            <a:ext cx="7768492" cy="23435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3"/>
          <p:cNvCxnSpPr/>
          <p:nvPr userDrawn="1"/>
        </p:nvCxnSpPr>
        <p:spPr>
          <a:xfrm>
            <a:off x="609601" y="3819773"/>
            <a:ext cx="7768492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609601" y="6289139"/>
            <a:ext cx="7768492" cy="36230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1800" b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66955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609600" y="5124150"/>
            <a:ext cx="5386917" cy="254949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609600" y="6289140"/>
            <a:ext cx="5386917" cy="254949"/>
          </a:xfrm>
        </p:spPr>
        <p:txBody>
          <a:bodyPr anchor="t"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53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9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C8481-E2CF-4B9C-9D55-4D10CE4E4FBF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EADF9-55F0-43ED-ADDB-3CD5CBA8D094}" type="slidenum"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E4905-98AB-4EA4-AE65-BF15BFAA5F5B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F3EFF-9904-46D8-B353-A03427DBF4F0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33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FA588-4612-4B45-A279-8A283664032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40DF9-2625-480A-9595-0E2DB555426A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FD057-4529-465F-B3AB-65427984E81B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B2D7-B403-46D6-80F9-1984EF4B06E2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3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BDF3-FA67-4FB8-8C9F-29031D6232B9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351D5-6E18-473B-A7C7-C74881B7A96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6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8866D-D273-405D-955F-E2131615A4FA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A5FF7-F4F9-4A83-8474-3FB09CA0A2D0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7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992D2-D71D-4A16-B7A9-E0E809AF93AE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78CB0-C7B4-4243-9295-7A049A9819DF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9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0779B-A61C-4EA7-AE9A-3F061EB8E9CD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5ECDA-94A9-431C-95D6-AEF2D10A71F0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7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6C977-11EC-4FB6-89EE-84604BA8D529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3FE5E-4C99-4898-851F-BBD0E2E6301C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07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81079-82E6-48CD-AC24-E7A120086550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6A0C1-2709-4426-9CE8-99A3FD03533E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69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0EDD3-609C-480E-A86C-CDC3736D2513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707A7-8162-4779-9E67-1EAB74E9D1B2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4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5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227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3013"/>
            <a:ext cx="5386917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227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3013"/>
            <a:ext cx="5389033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cxnSp>
        <p:nvCxnSpPr>
          <p:cNvPr id="13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65287"/>
            <a:ext cx="4011084" cy="4460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609601" y="1480594"/>
            <a:ext cx="401108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609601" y="1514235"/>
            <a:ext cx="4011084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217181"/>
            <a:ext cx="4345353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6206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1DB57C-0CBF-3049-B4D4-DDB653D1F03D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0564" y="6246206"/>
            <a:ext cx="596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851" y="6246206"/>
            <a:ext cx="750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41A179C-9CFB-5A4D-8467-2F39C5D5814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 smtClean="0"/>
              <a:t>Clique para editar os estilos do texto mestre</a:t>
            </a:r>
          </a:p>
          <a:p>
            <a:pPr lvl="1"/>
            <a:r>
              <a:rPr lang="pt-BR" altLang="es-ES" dirty="0" smtClean="0"/>
              <a:t>Segundo nível</a:t>
            </a:r>
          </a:p>
          <a:p>
            <a:pPr lvl="2"/>
            <a:r>
              <a:rPr lang="pt-BR" altLang="es-ES" dirty="0" smtClean="0"/>
              <a:t>Terceiro nível</a:t>
            </a:r>
          </a:p>
          <a:p>
            <a:pPr lvl="3"/>
            <a:r>
              <a:rPr lang="pt-BR" altLang="es-ES" dirty="0" smtClean="0"/>
              <a:t>Quarto nível</a:t>
            </a:r>
          </a:p>
          <a:p>
            <a:pPr lvl="4"/>
            <a:r>
              <a:rPr lang="pt-BR" altLang="es-ES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1D973-6665-4EE4-BA17-4057A55FD744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BE0F2-8142-4B56-8E1D-9C5515662535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3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28913"/>
            <a:ext cx="7768492" cy="967764"/>
          </a:xfrm>
        </p:spPr>
        <p:txBody>
          <a:bodyPr>
            <a:normAutofit/>
          </a:bodyPr>
          <a:lstStyle/>
          <a:p>
            <a:r>
              <a:rPr lang="pt-BR" dirty="0" smtClean="0">
                <a:cs typeface="Arial" panose="020B0604020202020204" pitchFamily="34" charset="0"/>
              </a:rPr>
              <a:t>D</a:t>
            </a:r>
            <a:r>
              <a:rPr lang="pt-BR" dirty="0" smtClean="0">
                <a:cs typeface="Arial" panose="020B0604020202020204" pitchFamily="34" charset="0"/>
              </a:rPr>
              <a:t>esafios </a:t>
            </a:r>
            <a:r>
              <a:rPr lang="pt-BR" dirty="0" smtClean="0">
                <a:cs typeface="Arial" panose="020B0604020202020204" pitchFamily="34" charset="0"/>
              </a:rPr>
              <a:t>da Previdência </a:t>
            </a:r>
            <a:r>
              <a:rPr lang="pt-BR" dirty="0" smtClean="0">
                <a:cs typeface="Arial" panose="020B0604020202020204" pitchFamily="34" charset="0"/>
              </a:rPr>
              <a:t>em 2020</a:t>
            </a:r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Secretaria de Previdência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1"/>
          </p:nvPr>
        </p:nvSpPr>
        <p:spPr>
          <a:xfrm>
            <a:off x="609600" y="5729288"/>
            <a:ext cx="5386917" cy="814801"/>
          </a:xfrm>
        </p:spPr>
        <p:txBody>
          <a:bodyPr/>
          <a:lstStyle/>
          <a:p>
            <a:r>
              <a:rPr lang="pt-BR" dirty="0" smtClean="0"/>
              <a:t>ABIPEM - 2º Congresso Brasileiro de Investimentos</a:t>
            </a:r>
          </a:p>
          <a:p>
            <a:r>
              <a:rPr lang="pt-BR" dirty="0" smtClean="0"/>
              <a:t>Florianópolis - 11 de m</a:t>
            </a:r>
            <a:r>
              <a:rPr lang="pt-BR" dirty="0" smtClean="0"/>
              <a:t>arço </a:t>
            </a:r>
            <a:r>
              <a:rPr lang="pt-BR" dirty="0" smtClean="0"/>
              <a:t>de 2020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2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88097" y="2826640"/>
            <a:ext cx="8960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4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RPPS: desafios e pautas em andamento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9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347114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489598"/>
            <a:ext cx="109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RPPS: desafios e pautas em andamento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8746" y="1058466"/>
            <a:ext cx="1106365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Lei de Responsabilidade Previdenciária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Instalação CNRPPS</a:t>
            </a: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Compensação Previdenciária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GT Investimentos e Resolução CMN</a:t>
            </a: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Resolução Empréstimo Consignado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Nova Portaria MPS 402/2008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Portaria de Requisitos para Gestores</a:t>
            </a: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Sistema Integrado de Dados</a:t>
            </a: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Reformas nos Estados, DF e Municípios</a:t>
            </a:r>
          </a:p>
          <a:p>
            <a:pPr marL="800100" lvl="1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Previdência Complementar nos Estados, DF e Municípios</a:t>
            </a:r>
            <a:endParaRPr lang="pt-BR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47868" y="2795194"/>
            <a:ext cx="44200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13 Estados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já aprovaram suas reformas previdenciárias para seus servidores públicos: </a:t>
            </a:r>
          </a:p>
          <a:p>
            <a:pPr marL="0" lvl="1" algn="just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pt-BR" sz="2000" i="1" dirty="0" smtClean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AC, AL, BA, CE, ES, GO, MS, 	PA, PI, PR, RS, SE, SP </a:t>
            </a:r>
          </a:p>
          <a:p>
            <a:pPr marL="0" lvl="1" algn="just"/>
            <a:endParaRPr lang="pt-BR" sz="20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7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Estados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já aprovaram alterações de suas alíquotas em consonância com a EC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103/2019, ou já possuíam alíquota linear de 14%: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algn="just"/>
            <a:r>
              <a:rPr lang="pt-BR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DF, MA, MT, PE, RN, RJ, SC</a:t>
            </a:r>
          </a:p>
        </p:txBody>
      </p:sp>
      <p:sp>
        <p:nvSpPr>
          <p:cNvPr id="9" name="Retângulo de cantos arredondados 5"/>
          <p:cNvSpPr/>
          <p:nvPr/>
        </p:nvSpPr>
        <p:spPr>
          <a:xfrm>
            <a:off x="10114878" y="1106000"/>
            <a:ext cx="1467522" cy="58273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0525" y="14458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aprovação de reformas previdenciárias pelos Estados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 Municípios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é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fundamental para a trajetória de equilíbrio fiscal.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571862"/>
            <a:ext cx="6537469" cy="635873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3216" y="632473"/>
            <a:ext cx="550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Reforma nos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RPPS: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Estados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EADF9-55F0-43ED-ADDB-3CD5CBA8D094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5" name="Control 4"/>
          <p:cNvSpPr>
            <a:spLocks noChangeArrowheads="1" noChangeShapeType="1"/>
          </p:cNvSpPr>
          <p:nvPr/>
        </p:nvSpPr>
        <p:spPr bwMode="auto">
          <a:xfrm>
            <a:off x="4305300" y="9917113"/>
            <a:ext cx="5738813" cy="19859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22674" y="1404370"/>
            <a:ext cx="9321439" cy="11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1400"/>
              </a:spcAft>
            </a:pPr>
            <a:r>
              <a:rPr lang="pt-BR" sz="1400" b="1" kern="1400" dirty="0">
                <a:solidFill>
                  <a:srgbClr val="595959"/>
                </a:solidFill>
                <a:latin typeface="Verdana" panose="020B0604030504040204" pitchFamily="34" charset="0"/>
              </a:rPr>
              <a:t>Evolução da previdência complementar dos servidores públicos da União, Estados, DF e Municípios</a:t>
            </a:r>
            <a:endParaRPr lang="pt-BR" sz="1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pt-BR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4161" y="663278"/>
            <a:ext cx="8155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Regime de Previdência Complementar</a:t>
            </a:r>
            <a:endParaRPr lang="pt-BR" sz="3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8706" y="6384933"/>
            <a:ext cx="6096000" cy="2516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989" marR="0" indent="0" algn="just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1000" kern="1400" dirty="0" smtClean="0">
                <a:solidFill>
                  <a:srgbClr val="595959"/>
                </a:solidFill>
                <a:latin typeface="Verdana" panose="020B0604030504040204" pitchFamily="34" charset="0"/>
              </a:rPr>
              <a:t>Fontes: Sítio eletrônico dos governos estaduais e </a:t>
            </a:r>
            <a:r>
              <a:rPr lang="pt-BR" sz="1000" kern="1400" dirty="0" err="1" smtClean="0">
                <a:solidFill>
                  <a:srgbClr val="595959"/>
                </a:solidFill>
                <a:latin typeface="Verdana" panose="020B0604030504040204" pitchFamily="34" charset="0"/>
              </a:rPr>
              <a:t>Previc</a:t>
            </a:r>
            <a:r>
              <a:rPr lang="pt-BR" sz="1000" kern="1400" dirty="0" smtClean="0">
                <a:solidFill>
                  <a:srgbClr val="595959"/>
                </a:solidFill>
                <a:latin typeface="Verdana" panose="020B0604030504040204" pitchFamily="34" charset="0"/>
              </a:rPr>
              <a:t>. Elaboração: SPREV.</a:t>
            </a:r>
            <a:endParaRPr lang="pt-BR" sz="4800" kern="14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tângulo de cantos arredondados 5"/>
          <p:cNvSpPr/>
          <p:nvPr/>
        </p:nvSpPr>
        <p:spPr>
          <a:xfrm>
            <a:off x="10524441" y="1709867"/>
            <a:ext cx="1423561" cy="526188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RPC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13" name="Retângulo de cantos arredondados 5"/>
          <p:cNvSpPr/>
          <p:nvPr/>
        </p:nvSpPr>
        <p:spPr>
          <a:xfrm>
            <a:off x="10524441" y="2572281"/>
            <a:ext cx="1423561" cy="50360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24" y="1972961"/>
            <a:ext cx="9151648" cy="44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0200" y="2824355"/>
            <a:ext cx="9220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4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RGPS: desafios e pautas em andamento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347114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489598"/>
            <a:ext cx="109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RGPS: desafios e pautas em andamento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215" y="1287066"/>
            <a:ext cx="113728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MP 905/2019 (contrato verde e amarelo): fundo de habilitação e reabilitação</a:t>
            </a:r>
            <a:endParaRPr lang="pt-BR" sz="2400" dirty="0" smtClean="0">
              <a:latin typeface="Arial Narrow" panose="020B0606020202030204" pitchFamily="34" charset="0"/>
            </a:endParaRP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PL 6159/2019: cotas para pessoas com deficiência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PL 6160/2019: medidas para redução da judicialização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PLP 245/2019: aposentadoria especial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Regulamentação da Emenda Constitucional nº 103/2019</a:t>
            </a: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Adequação dos sistemas às novas regras de concessão de benefícios</a:t>
            </a: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Represamento de benefícios do </a:t>
            </a:r>
            <a:r>
              <a:rPr lang="pt-BR" sz="2400" dirty="0" smtClean="0">
                <a:latin typeface="Arial Narrow" panose="020B0606020202030204" pitchFamily="34" charset="0"/>
              </a:rPr>
              <a:t>INSS</a:t>
            </a:r>
          </a:p>
          <a:p>
            <a:pPr marL="628650" lvl="1" indent="-1714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BPC: derrubado veto ao PLS 55/1996 (renda per capita sobe de 1/4 para 1/2 salário mínimo).</a:t>
            </a:r>
            <a:endParaRPr lang="pt-B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9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Implantação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da Nova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Previdência: sistemas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44858" y="5470714"/>
            <a:ext cx="9179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Previsão da DATAPREV é de que a adequação total dos sistemas ocorra até início de junho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7" y="1844851"/>
            <a:ext cx="10902828" cy="29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9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INSS: Medidas de gestão adotadas em 2019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5270" y="1362840"/>
            <a:ext cx="111271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Diversas medidas de gestão administrativa foram adotadas em 2019 pelo INSS:</a:t>
            </a:r>
          </a:p>
          <a:p>
            <a:pPr marL="642366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Uso da força de trabalho de outras entidades da administração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pública.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42366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Programa de Gestão no âmbito do INSS, permitindo a racionalização dos custos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operacionais.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42366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Remanejamento de servidores para áreas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estratégicas.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42366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Transformação digital do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42366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Estratégia Nacional de Atendimento Tempestivo – ENAT:</a:t>
            </a:r>
          </a:p>
          <a:p>
            <a:pPr marL="998982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Centrais de Análise de Beneficio – CEAB e Centrais Especializadas de Alta Performance –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CEAP.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98982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Programa Especial para Análise de Benefícios e o Bônus de Desempenho Institucional por Análise de Benefícios -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BMOB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98982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Fixação de metas de desempenho institucional para percepção da Gratificação de Desempenho de Atividade do Seguro Social -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GDASS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98982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Processamento e concessão automática de benefícios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previdenciários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98982" lvl="2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Digitalização dos serviços prestados pelo INSS aos cidadãos.</a:t>
            </a:r>
          </a:p>
        </p:txBody>
      </p:sp>
    </p:spTree>
    <p:extLst>
      <p:ext uri="{BB962C8B-B14F-4D97-AF65-F5344CB8AC3E}">
        <p14:creationId xmlns:p14="http://schemas.microsoft.com/office/powerpoint/2010/main" val="15494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9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INSS: Medidas de gestão adotadas em 2019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6642" y="1334115"/>
            <a:ext cx="11364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As medidas permitiram que, em 2019, o INSS tenha alcançado 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maior número de processos analisados em sua história: mais de 9,4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milhões, a despeito da redução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significativa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do seu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quadro de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servidores.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produtividade per capita do INSS foi 38% superior a maior anteriormente registrada, com 409 processos despachados por servidor, em média.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2" y="2782509"/>
            <a:ext cx="6312086" cy="36860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939783" y="2974875"/>
            <a:ext cx="4750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No entanto, o prazo necessário para trazer o estoque de requerimentos a um patamar razoável apenas com os instrumentos de gestão disponíveis é muito alto.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Valores devidos dos requerimentos concedidos são posteriormente pagos com atualização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monetária, gerando custos adicionais.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9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INSS: Histórico do represamento de benefícios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" y="1514487"/>
            <a:ext cx="6088283" cy="234460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7619" y="128446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Requerimentos no INSS</a:t>
            </a:r>
            <a:endParaRPr lang="pt-BR" sz="16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77407" y="1631989"/>
            <a:ext cx="4437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Desequilíbrio entre novos requerimentos e despachos acentuado durante todo o ano de 2018, resultando na criação de relevante estoque de processos não analisados.</a:t>
            </a:r>
          </a:p>
          <a:p>
            <a:pPr algn="ctr">
              <a:lnSpc>
                <a:spcPct val="100000"/>
              </a:lnSpc>
            </a:pPr>
            <a:endParaRPr lang="pt-BR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32952" y="371499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Requerimentos no INSS: aguardando conclusão</a:t>
            </a:r>
            <a:endParaRPr lang="pt-BR" sz="16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39223" y="4084281"/>
            <a:ext cx="6719474" cy="209738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632952" y="6206838"/>
            <a:ext cx="7102598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100" dirty="0"/>
              <a:t>Fonte: INSS/SUIBE (Benefícios por incapacidade) e origem BG (Aposentadorias, Assistenciais, Pensões, Auxílio-Maternidade e outros</a:t>
            </a:r>
            <a:r>
              <a:rPr lang="pt-BR" sz="1100" dirty="0" smtClean="0"/>
              <a:t>). 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Extração 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29/01/2020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0892" y="4426135"/>
            <a:ext cx="3681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resultado é que em janeiro de 2019, havia mais de 2 milhões de requerimentos aguardando conclusão, dos quais mais de 1 milhão ultrapassavam 45 dias e dependiam apenas do INSS. </a:t>
            </a:r>
            <a:endParaRPr lang="pt-BR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0200" y="2826640"/>
            <a:ext cx="882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4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Alguns Números da Previdência Social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963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Contratação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por tempo determinado:</a:t>
            </a:r>
          </a:p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servidores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aposentados e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militares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inativos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03019" y="1419222"/>
            <a:ext cx="1105559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Disciplina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legal: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Servidores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federais aposentados: art. 3º-A a 3º-E da Lei nº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8.745/1993, incluídos pela Medida Provisória nº 922/2020.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3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Militares inativos das Forças Armadas: art. 18 da Lei nº 13.954/2019 e Decreto nº 10.210/2020.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Concorrência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Atividades específicas: apenas servidores aposentados da respectiva carreira.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Atividades gerais: servidores aposentados de qualquer carreira e militares inativos.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Limitada a servidores que se aposentaram até 28 de fevereiro.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Órgãos demandantes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: INSS, SPREV (SPMF, CRPS, SRPPS) e SGP (DECIPEX).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Cronograma: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previsão de publicação do edital até o final de março e início das contratações até o final de abril.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ângulo de cantos arredondados 5"/>
          <p:cNvSpPr/>
          <p:nvPr/>
        </p:nvSpPr>
        <p:spPr>
          <a:xfrm>
            <a:off x="10056447" y="1161804"/>
            <a:ext cx="1892300" cy="50360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 Narrow" panose="020B0606020202030204" pitchFamily="34" charset="0"/>
              </a:rPr>
              <a:t>MP </a:t>
            </a:r>
            <a:r>
              <a:rPr lang="pt-BR" sz="2400" b="1" dirty="0" smtClean="0">
                <a:latin typeface="Arial Narrow" panose="020B0606020202030204" pitchFamily="34" charset="0"/>
              </a:rPr>
              <a:t>922/2020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57337" y="2725383"/>
            <a:ext cx="9220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4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Algumas palavras finais...</a:t>
            </a:r>
          </a:p>
        </p:txBody>
      </p:sp>
    </p:spTree>
    <p:extLst>
      <p:ext uri="{BB962C8B-B14F-4D97-AF65-F5344CB8AC3E}">
        <p14:creationId xmlns:p14="http://schemas.microsoft.com/office/powerpoint/2010/main" val="49069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09546" y="475219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NARLON GUTIERRE NOGUEIRA</a:t>
            </a:r>
          </a:p>
          <a:p>
            <a:pPr algn="ctr"/>
            <a:r>
              <a:rPr lang="pt-BR" altLang="pt-B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Secretário de Previdência</a:t>
            </a:r>
            <a:endParaRPr lang="pt-BR" altLang="pt-B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101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Resultados financeiros – RGPS, RPPS U/DF/E/M e SPSM</a:t>
            </a:r>
            <a:endParaRPr lang="pt-BR" sz="3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96646"/>
              </p:ext>
            </p:extLst>
          </p:nvPr>
        </p:nvGraphicFramePr>
        <p:xfrm>
          <a:off x="472913" y="1822270"/>
          <a:ext cx="7121235" cy="2305393"/>
        </p:xfrm>
        <a:graphic>
          <a:graphicData uri="http://schemas.openxmlformats.org/drawingml/2006/table">
            <a:tbl>
              <a:tblPr/>
              <a:tblGrid>
                <a:gridCol w="1615374">
                  <a:extLst>
                    <a:ext uri="{9D8B030D-6E8A-4147-A177-3AD203B41FA5}">
                      <a16:colId xmlns="" xmlns:a16="http://schemas.microsoft.com/office/drawing/2014/main" val="1730224795"/>
                    </a:ext>
                  </a:extLst>
                </a:gridCol>
                <a:gridCol w="1523408">
                  <a:extLst>
                    <a:ext uri="{9D8B030D-6E8A-4147-A177-3AD203B41FA5}">
                      <a16:colId xmlns="" xmlns:a16="http://schemas.microsoft.com/office/drawing/2014/main" val="2447535201"/>
                    </a:ext>
                  </a:extLst>
                </a:gridCol>
                <a:gridCol w="1359473">
                  <a:extLst>
                    <a:ext uri="{9D8B030D-6E8A-4147-A177-3AD203B41FA5}">
                      <a16:colId xmlns="" xmlns:a16="http://schemas.microsoft.com/office/drawing/2014/main" val="4108805219"/>
                    </a:ext>
                  </a:extLst>
                </a:gridCol>
                <a:gridCol w="1311490">
                  <a:extLst>
                    <a:ext uri="{9D8B030D-6E8A-4147-A177-3AD203B41FA5}">
                      <a16:colId xmlns="" xmlns:a16="http://schemas.microsoft.com/office/drawing/2014/main" val="600990548"/>
                    </a:ext>
                  </a:extLst>
                </a:gridCol>
                <a:gridCol w="1311490">
                  <a:extLst>
                    <a:ext uri="{9D8B030D-6E8A-4147-A177-3AD203B41FA5}">
                      <a16:colId xmlns="" xmlns:a16="http://schemas.microsoft.com/office/drawing/2014/main" val="688515118"/>
                    </a:ext>
                  </a:extLst>
                </a:gridCol>
              </a:tblGrid>
              <a:tr h="27029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Arrecadação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Despesa*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Resultado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661194"/>
                  </a:ext>
                </a:extLst>
              </a:tr>
              <a:tr h="161108">
                <a:tc vMerge="1"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R$ bi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% do PIB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5576165"/>
                  </a:ext>
                </a:extLst>
              </a:tr>
              <a:tr h="283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RGPS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2,9%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893992"/>
                  </a:ext>
                </a:extLst>
              </a:tr>
              <a:tr h="362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RPPS União - civis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0,7%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456436"/>
                  </a:ext>
                </a:extLst>
              </a:tr>
              <a:tr h="2973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SPSMFA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0,7%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5242993"/>
                  </a:ext>
                </a:extLst>
              </a:tr>
              <a:tr h="2973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Pensões 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524938"/>
                  </a:ext>
                </a:extLst>
              </a:tr>
              <a:tr h="348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Militares inativos 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0,4%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415103"/>
                  </a:ext>
                </a:extLst>
              </a:tr>
              <a:tr h="283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-313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4,3%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909755"/>
                  </a:ext>
                </a:extLst>
              </a:tr>
            </a:tbl>
          </a:graphicData>
        </a:graphic>
      </p:graphicFrame>
      <p:sp>
        <p:nvSpPr>
          <p:cNvPr id="9" name="Retângulo de cantos arredondados 5"/>
          <p:cNvSpPr/>
          <p:nvPr/>
        </p:nvSpPr>
        <p:spPr>
          <a:xfrm>
            <a:off x="10544119" y="1480033"/>
            <a:ext cx="1423561" cy="50360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Retângulo de cantos arredondados 5"/>
          <p:cNvSpPr/>
          <p:nvPr/>
        </p:nvSpPr>
        <p:spPr>
          <a:xfrm>
            <a:off x="10544120" y="2048341"/>
            <a:ext cx="1423561" cy="503601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SPSM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Retângulo de cantos arredondados 5"/>
          <p:cNvSpPr/>
          <p:nvPr/>
        </p:nvSpPr>
        <p:spPr>
          <a:xfrm>
            <a:off x="10553381" y="927921"/>
            <a:ext cx="1414300" cy="4879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RGPS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2698" y="1299050"/>
            <a:ext cx="768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União - Arrecadação, despesa e resultado do RGPS, do RRPS e do SPSMFA </a:t>
            </a: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2019 – R$ bilhões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83842"/>
              </p:ext>
            </p:extLst>
          </p:nvPr>
        </p:nvGraphicFramePr>
        <p:xfrm>
          <a:off x="472913" y="5053170"/>
          <a:ext cx="7259779" cy="1598626"/>
        </p:xfrm>
        <a:graphic>
          <a:graphicData uri="http://schemas.openxmlformats.org/drawingml/2006/table">
            <a:tbl>
              <a:tblPr/>
              <a:tblGrid>
                <a:gridCol w="1926636">
                  <a:extLst>
                    <a:ext uri="{9D8B030D-6E8A-4147-A177-3AD203B41FA5}">
                      <a16:colId xmlns="" xmlns:a16="http://schemas.microsoft.com/office/drawing/2014/main" val="67453245"/>
                    </a:ext>
                  </a:extLst>
                </a:gridCol>
                <a:gridCol w="1310377">
                  <a:extLst>
                    <a:ext uri="{9D8B030D-6E8A-4147-A177-3AD203B41FA5}">
                      <a16:colId xmlns="" xmlns:a16="http://schemas.microsoft.com/office/drawing/2014/main" val="3364786827"/>
                    </a:ext>
                  </a:extLst>
                </a:gridCol>
                <a:gridCol w="1323378">
                  <a:extLst>
                    <a:ext uri="{9D8B030D-6E8A-4147-A177-3AD203B41FA5}">
                      <a16:colId xmlns="" xmlns:a16="http://schemas.microsoft.com/office/drawing/2014/main" val="1576323636"/>
                    </a:ext>
                  </a:extLst>
                </a:gridCol>
                <a:gridCol w="1349694">
                  <a:extLst>
                    <a:ext uri="{9D8B030D-6E8A-4147-A177-3AD203B41FA5}">
                      <a16:colId xmlns="" xmlns:a16="http://schemas.microsoft.com/office/drawing/2014/main" val="2266579871"/>
                    </a:ext>
                  </a:extLst>
                </a:gridCol>
                <a:gridCol w="1349694">
                  <a:extLst>
                    <a:ext uri="{9D8B030D-6E8A-4147-A177-3AD203B41FA5}">
                      <a16:colId xmlns="" xmlns:a16="http://schemas.microsoft.com/office/drawing/2014/main" val="3584351629"/>
                    </a:ext>
                  </a:extLst>
                </a:gridCol>
              </a:tblGrid>
              <a:tr h="2023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Arrecadação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Despesa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Resultado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892401"/>
                  </a:ext>
                </a:extLst>
              </a:tr>
              <a:tr h="2386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R$ bi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  <a:r>
                        <a:rPr lang="pt-BR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do PIB</a:t>
                      </a:r>
                      <a:endParaRPr lang="pt-BR" sz="900" b="1" i="0" u="none" strike="noStrike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725906"/>
                  </a:ext>
                </a:extLst>
              </a:tr>
              <a:tr h="3247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ESTADOS E DF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-1,3%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656602"/>
                  </a:ext>
                </a:extLst>
              </a:tr>
              <a:tr h="265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FCDF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-0,1%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6360036"/>
                  </a:ext>
                </a:extLst>
              </a:tr>
              <a:tr h="3251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Municípios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-0,1%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3866643"/>
                  </a:ext>
                </a:extLst>
              </a:tr>
              <a:tr h="2417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-110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-1,5%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7183926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62698" y="4523541"/>
            <a:ext cx="560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E/DF/M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Arrecadação, despesa e resultado dos RPPS</a:t>
            </a:r>
          </a:p>
          <a:p>
            <a:r>
              <a:rPr lang="pt-B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 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 R$ bilhões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980218" y="5482109"/>
            <a:ext cx="40917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Fontes: </a:t>
            </a:r>
          </a:p>
          <a:p>
            <a:r>
              <a:rPr lang="pt-BR" sz="1000" dirty="0" smtClean="0"/>
              <a:t>STN </a:t>
            </a:r>
            <a:r>
              <a:rPr lang="pt-BR" sz="1000" dirty="0"/>
              <a:t>- Relatório Resumido de Execução Orçamentária </a:t>
            </a:r>
            <a:r>
              <a:rPr lang="pt-BR" sz="1000" dirty="0" smtClean="0"/>
              <a:t>– RREO dez/2019.</a:t>
            </a:r>
          </a:p>
          <a:p>
            <a:r>
              <a:rPr lang="pt-BR" sz="1000" dirty="0" smtClean="0"/>
              <a:t>SRPPS/SPREV/ME </a:t>
            </a:r>
            <a:r>
              <a:rPr lang="pt-BR" sz="1000" dirty="0"/>
              <a:t>- CADPREV, Demonstrativo de </a:t>
            </a:r>
            <a:r>
              <a:rPr lang="pt-BR" sz="1000" dirty="0" smtClean="0"/>
              <a:t>Informações </a:t>
            </a:r>
            <a:r>
              <a:rPr lang="pt-BR" sz="1000" dirty="0"/>
              <a:t>Previdenciárias - DIPR, extração 07/2019</a:t>
            </a:r>
            <a:r>
              <a:rPr lang="pt-BR" sz="1000" dirty="0" smtClean="0"/>
              <a:t>.</a:t>
            </a:r>
          </a:p>
          <a:p>
            <a:r>
              <a:rPr lang="pt-BR" sz="1000" dirty="0" smtClean="0"/>
              <a:t>Grade de parâmetros da SPE para o PIB.</a:t>
            </a:r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980218" y="6490643"/>
            <a:ext cx="2308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*Refere-se à despesa liquidada até dez/2019.</a:t>
            </a:r>
            <a:endParaRPr lang="pt-BR" sz="9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875971" y="2616649"/>
            <a:ext cx="40917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No âmbito da União, o resultado financeiro do RGPS, do RPPS e do SPSMFA foi negativo em R$ 313 bilhões em 2019.</a:t>
            </a:r>
          </a:p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No âmbito dos demais entes, o déficit alcançou R$ 110 bilhões em 2018. </a:t>
            </a:r>
          </a:p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O comprometimento do PIB com a cobertura da insuficiência financeira dos regimes ultrapassa 5,8% do PIB. 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87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Evolução do Resultado do RGPS </a:t>
            </a:r>
            <a:endParaRPr lang="pt-BR" sz="3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2243" y="1469049"/>
            <a:ext cx="7113866" cy="6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rgbClr val="3F3F3F"/>
                </a:solidFill>
                <a:latin typeface="Verdana" panose="020B0604030504040204" pitchFamily="34" charset="0"/>
              </a:rPr>
              <a:t>Arrecadação Líquida, Despesa com Benefícios Previdenciários e Resultado do RGPS em R$ bi de 2019</a:t>
            </a:r>
            <a:endParaRPr lang="pt-BR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54941" y="6538912"/>
            <a:ext cx="5641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pt-BR" sz="800" kern="1400" dirty="0" smtClean="0">
                <a:solidFill>
                  <a:srgbClr val="595959"/>
                </a:solidFill>
                <a:latin typeface="Verdana" panose="020B0604030504040204" pitchFamily="34" charset="0"/>
              </a:rPr>
              <a:t>Fonte</a:t>
            </a:r>
            <a:r>
              <a:rPr lang="pt-BR" sz="800" kern="1400" dirty="0">
                <a:solidFill>
                  <a:srgbClr val="595959"/>
                </a:solidFill>
                <a:latin typeface="Verdana" panose="020B0604030504040204" pitchFamily="34" charset="0"/>
              </a:rPr>
              <a:t>: Fluxo de Caixa INSS; Informar/DATAPREV</a:t>
            </a:r>
            <a:r>
              <a:rPr lang="pt-BR" sz="800" kern="1400" dirty="0" smtClean="0">
                <a:solidFill>
                  <a:srgbClr val="595959"/>
                </a:solidFill>
                <a:latin typeface="Verdana" panose="020B0604030504040204" pitchFamily="34" charset="0"/>
              </a:rPr>
              <a:t>. Elaboração: SPREV/ME. Deflator: INPC.</a:t>
            </a:r>
            <a:endParaRPr lang="pt-BR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ângulo de cantos arredondados 5"/>
          <p:cNvSpPr/>
          <p:nvPr/>
        </p:nvSpPr>
        <p:spPr>
          <a:xfrm>
            <a:off x="10498044" y="924860"/>
            <a:ext cx="1376485" cy="50360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RGPS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39015"/>
              </p:ext>
            </p:extLst>
          </p:nvPr>
        </p:nvGraphicFramePr>
        <p:xfrm>
          <a:off x="665018" y="2057399"/>
          <a:ext cx="6962698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7902971" y="2400445"/>
            <a:ext cx="4091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Nos últimos anos, a despesa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com benefícios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do RGPS exibiu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um crescimento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muito maior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que a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arrecadação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gerando </a:t>
            </a:r>
            <a:r>
              <a:rPr lang="pt-BR" dirty="0" err="1" smtClean="0">
                <a:solidFill>
                  <a:schemeClr val="accent6">
                    <a:lumMod val="50000"/>
                  </a:schemeClr>
                </a:solidFill>
              </a:rPr>
              <a:t>deficits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crescentes.</a:t>
            </a:r>
          </a:p>
          <a:p>
            <a:pPr algn="ctr">
              <a:spcAft>
                <a:spcPts val="600"/>
              </a:spcAft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Enquanto a despesa apresentou crescimento real médio de 5% entre 2010 e 2019, a receita cresceu apenas 2% ao ano. </a:t>
            </a:r>
          </a:p>
        </p:txBody>
      </p:sp>
    </p:spTree>
    <p:extLst>
      <p:ext uri="{BB962C8B-B14F-4D97-AF65-F5344CB8AC3E}">
        <p14:creationId xmlns:p14="http://schemas.microsoft.com/office/powerpoint/2010/main" val="27858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EADF9-55F0-43ED-ADDB-3CD5CBA8D094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189018" y="613682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Fonte: </a:t>
            </a:r>
            <a:r>
              <a:rPr lang="pt-BR" sz="900" dirty="0" smtClean="0"/>
              <a:t>STN/RREO.</a:t>
            </a:r>
            <a:endParaRPr lang="pt-BR" sz="9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43804"/>
              </p:ext>
            </p:extLst>
          </p:nvPr>
        </p:nvGraphicFramePr>
        <p:xfrm>
          <a:off x="432243" y="2007242"/>
          <a:ext cx="7403818" cy="412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de cantos arredondados 5"/>
          <p:cNvSpPr/>
          <p:nvPr/>
        </p:nvSpPr>
        <p:spPr>
          <a:xfrm>
            <a:off x="10386263" y="924860"/>
            <a:ext cx="1423561" cy="50360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 U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215" y="632473"/>
            <a:ext cx="936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Evolução do Resultado Financeiro do RPPS da União</a:t>
            </a:r>
            <a:endParaRPr lang="pt-BR" sz="3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2243" y="1423432"/>
            <a:ext cx="7113866" cy="66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rgbClr val="3F3F3F"/>
                </a:solidFill>
                <a:latin typeface="Verdana" panose="020B0604030504040204" pitchFamily="34" charset="0"/>
              </a:rPr>
              <a:t>Arrecadação Líquida, Despesa e Resultado do RPPS da União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rgbClr val="3F3F3F"/>
                </a:solidFill>
                <a:latin typeface="Verdana" panose="020B0604030504040204" pitchFamily="34" charset="0"/>
              </a:rPr>
              <a:t>R$ bi de 2019</a:t>
            </a:r>
            <a:endParaRPr lang="pt-BR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85018" y="2494137"/>
            <a:ext cx="34082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 despesa do RPPS dos servidores civis da União atingiu R$ 86 bilhões em 2019, enquanto a receita foi de R$ 33 bilhões, resultando em déficit de R$ 53 bilhões.</a:t>
            </a:r>
          </a:p>
        </p:txBody>
      </p:sp>
    </p:spTree>
    <p:extLst>
      <p:ext uri="{BB962C8B-B14F-4D97-AF65-F5344CB8AC3E}">
        <p14:creationId xmlns:p14="http://schemas.microsoft.com/office/powerpoint/2010/main" val="9908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EADF9-55F0-43ED-ADDB-3CD5CBA8D094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71092"/>
              </p:ext>
            </p:extLst>
          </p:nvPr>
        </p:nvGraphicFramePr>
        <p:xfrm>
          <a:off x="537482" y="2299638"/>
          <a:ext cx="7073282" cy="31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3215" y="625902"/>
            <a:ext cx="936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Evolução do Resultado Atuarial do RPPS da União</a:t>
            </a:r>
            <a:endParaRPr lang="pt-BR" sz="3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5723" y="5438148"/>
            <a:ext cx="66223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SPREV. 2017-2019 disponíveis no 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Open Sans"/>
              </a:rPr>
              <a:t>Relatório da Avaliação Atuarial RPPS dos Servidores Civis - Anexo PLDO</a:t>
            </a:r>
            <a:r>
              <a:rPr lang="pt-BR" sz="1100" dirty="0" smtClean="0"/>
              <a:t>. </a:t>
            </a:r>
          </a:p>
          <a:p>
            <a:r>
              <a:rPr lang="pt-BR" sz="1100" dirty="0" smtClean="0"/>
              <a:t>O resultado de 2020 já inclui impactos da EC 103/2019.</a:t>
            </a:r>
          </a:p>
          <a:p>
            <a:r>
              <a:rPr lang="pt-BR" sz="1100" dirty="0" smtClean="0"/>
              <a:t>Massa fechada.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5723" y="193030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bilhões</a:t>
            </a:r>
            <a:endParaRPr lang="pt-BR" dirty="0"/>
          </a:p>
        </p:txBody>
      </p:sp>
      <p:sp>
        <p:nvSpPr>
          <p:cNvPr id="11" name="Retângulo de cantos arredondados 5"/>
          <p:cNvSpPr/>
          <p:nvPr/>
        </p:nvSpPr>
        <p:spPr>
          <a:xfrm>
            <a:off x="10360861" y="986811"/>
            <a:ext cx="1423561" cy="50360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 U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966631" y="2550232"/>
            <a:ext cx="389286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O déficit atuarial do RPPS da União reduziu-se 13% com a aprovação da EC 103/2019, mas ainda se encontra em patamar elevado, com desafios para sua sustentabilidade fiscal. </a:t>
            </a:r>
          </a:p>
        </p:txBody>
      </p:sp>
    </p:spTree>
    <p:extLst>
      <p:ext uri="{BB962C8B-B14F-4D97-AF65-F5344CB8AC3E}">
        <p14:creationId xmlns:p14="http://schemas.microsoft.com/office/powerpoint/2010/main" val="27624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de cantos arredondados 5"/>
          <p:cNvSpPr/>
          <p:nvPr/>
        </p:nvSpPr>
        <p:spPr>
          <a:xfrm>
            <a:off x="10114878" y="1106000"/>
            <a:ext cx="1467522" cy="58273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5" y="2335518"/>
            <a:ext cx="7069322" cy="335492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5195" y="6468574"/>
            <a:ext cx="3868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Boletim de Finanças dos Entes Subnacionais – 2019. STN. </a:t>
            </a:r>
            <a:endParaRPr lang="pt-BR" sz="1100" dirty="0"/>
          </a:p>
        </p:txBody>
      </p:sp>
      <p:sp>
        <p:nvSpPr>
          <p:cNvPr id="6" name="Retângulo 5"/>
          <p:cNvSpPr/>
          <p:nvPr/>
        </p:nvSpPr>
        <p:spPr>
          <a:xfrm>
            <a:off x="185195" y="1851788"/>
            <a:ext cx="6884442" cy="35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6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Relação entre despesa com pessoal e a RCL em 2019 (%) </a:t>
            </a:r>
            <a:endParaRPr lang="pt-BR" sz="1600" b="1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31531" y="2206500"/>
            <a:ext cx="4301924" cy="340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pt-BR" b="1" kern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Necessidade de reforma previdenciária nos entes é imediata</a:t>
            </a: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endParaRPr lang="pt-BR" sz="700" b="1" kern="14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pt-BR" sz="16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estados já ultrapassam o limite da LRF. </a:t>
            </a: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endParaRPr lang="pt-BR" sz="700" b="1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pt-BR" sz="16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MG, RJ e RS apresentam as maiores participações da despesa com inativos sobre a despesa com pessoal total (ativos e inativos)</a:t>
            </a:r>
            <a:endParaRPr lang="pt-BR" sz="1600" b="1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216" y="632473"/>
            <a:ext cx="608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Estados: Despesas com Pessoal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6" y="632473"/>
            <a:ext cx="550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Estados: Gasto Previdenciário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de cantos arredondados 5"/>
          <p:cNvSpPr/>
          <p:nvPr/>
        </p:nvSpPr>
        <p:spPr>
          <a:xfrm>
            <a:off x="10580171" y="971675"/>
            <a:ext cx="1204182" cy="453412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4500" y="6111123"/>
            <a:ext cx="65988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O custo dos regimes refere-se ao montante de despesas previdenciárias não custeadas com recursos vinculados à previdência, necessitando aportes dos tesouros estaduais. </a:t>
            </a:r>
          </a:p>
          <a:p>
            <a:r>
              <a:rPr lang="pt-BR" sz="1100" dirty="0" smtClean="0"/>
              <a:t>Fonte: Boletim de Finanças dos Entes Subnacionais – 2019. STN. </a:t>
            </a:r>
            <a:endParaRPr lang="pt-BR" sz="1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0" y="1689608"/>
            <a:ext cx="5245735" cy="251578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63994" y="1515265"/>
            <a:ext cx="5486400" cy="34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Evolução da despesa dos estados com inativos/RCL</a:t>
            </a:r>
            <a:endParaRPr lang="pt-BR" sz="1400" b="1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29" y="1600782"/>
            <a:ext cx="3917966" cy="495725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112000" y="918800"/>
            <a:ext cx="6096000" cy="6819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 previdenciário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(R$ milhões)</a:t>
            </a:r>
            <a:endParaRPr lang="pt-BR" sz="1400" b="1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3994" y="4452807"/>
            <a:ext cx="6048849" cy="141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pt-BR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Despesa crescente com inativos compromete cada vez mais a receita dos estados, reduzindo espaço fiscal para despesas voltadas à prestação de serviços à sociedade.</a:t>
            </a:r>
            <a:endParaRPr lang="pt-BR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737600" y="6286012"/>
            <a:ext cx="28448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05103-445D-4C3C-891E-47608494EA36}" type="slidenum">
              <a:rPr kumimoji="0" lang="en-US" altLang="pt-BR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pt-B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5" y="632473"/>
            <a:ext cx="55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Municípios: Situação Fiscal</a:t>
            </a:r>
            <a:endParaRPr lang="pt-BR" sz="3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de cantos arredondados 5"/>
          <p:cNvSpPr/>
          <p:nvPr/>
        </p:nvSpPr>
        <p:spPr>
          <a:xfrm>
            <a:off x="10511336" y="981505"/>
            <a:ext cx="1219200" cy="47148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Narrow" panose="020B0606020202030204" pitchFamily="34" charset="0"/>
              </a:rPr>
              <a:t>RPPS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08780" y="6544095"/>
            <a:ext cx="3868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Boletim de Finanças dos Entes Subnacionais – 2019. STN. </a:t>
            </a:r>
            <a:endParaRPr lang="pt-BR" sz="1100" dirty="0"/>
          </a:p>
        </p:txBody>
      </p:sp>
      <p:sp>
        <p:nvSpPr>
          <p:cNvPr id="13" name="Retângulo 12"/>
          <p:cNvSpPr/>
          <p:nvPr/>
        </p:nvSpPr>
        <p:spPr>
          <a:xfrm>
            <a:off x="6408780" y="631543"/>
            <a:ext cx="4030853" cy="68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Situação fiscal dos municípios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sz="1400" b="1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(R$ milhões)</a:t>
            </a:r>
            <a:endParaRPr lang="pt-BR" sz="1400" b="1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8751" y="2151852"/>
            <a:ext cx="5264727" cy="321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situação fiscal dos municípios também é fortemente agravada pela despesa com pessoal inativo, que apresentou a maior variação entre as despesas correntes entre 2017 e 2018 (+14%).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endParaRPr lang="pt-BR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kern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Tal situação tende a se agravar no futuro, já que boa parte dos municípios ainda possui RPPS com massas jovens.</a:t>
            </a:r>
            <a:endParaRPr lang="pt-BR" kern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05" y="1270917"/>
            <a:ext cx="3897738" cy="530450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434718" y="4640238"/>
            <a:ext cx="4021312" cy="601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4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6607</TotalTime>
  <Words>1504</Words>
  <Application>Microsoft Office PowerPoint</Application>
  <PresentationFormat>Widescreen</PresentationFormat>
  <Paragraphs>226</Paragraphs>
  <Slides>22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Helvetica</vt:lpstr>
      <vt:lpstr>Open Sans</vt:lpstr>
      <vt:lpstr>Segoe UI</vt:lpstr>
      <vt:lpstr>Times New Roman</vt:lpstr>
      <vt:lpstr>Verdana</vt:lpstr>
      <vt:lpstr>Wingdings</vt:lpstr>
      <vt:lpstr>Office Theme</vt:lpstr>
      <vt:lpstr>Tema do Office</vt:lpstr>
      <vt:lpstr>Desafios da Previdência em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NARLON</cp:lastModifiedBy>
  <cp:revision>291</cp:revision>
  <cp:lastPrinted>2019-10-24T13:41:08Z</cp:lastPrinted>
  <dcterms:created xsi:type="dcterms:W3CDTF">2019-04-16T21:42:30Z</dcterms:created>
  <dcterms:modified xsi:type="dcterms:W3CDTF">2020-03-11T21:16:01Z</dcterms:modified>
</cp:coreProperties>
</file>